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62" r:id="rId3"/>
    <p:sldId id="274" r:id="rId4"/>
    <p:sldId id="275" r:id="rId5"/>
    <p:sldId id="276" r:id="rId6"/>
    <p:sldId id="277" r:id="rId7"/>
    <p:sldId id="269" r:id="rId8"/>
    <p:sldId id="257" r:id="rId9"/>
    <p:sldId id="270" r:id="rId10"/>
    <p:sldId id="271" r:id="rId11"/>
    <p:sldId id="273" r:id="rId12"/>
    <p:sldId id="279" r:id="rId13"/>
    <p:sldId id="280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9A3FB-92C2-4F18-B6DB-D11114DDF577}" v="47" dt="2021-10-05T03:38:06.228"/>
    <p1510:client id="{48BF4EA7-3FEC-4531-BD5B-B1969E9C258D}" v="56" dt="2021-10-05T01:29:58.313"/>
    <p1510:client id="{9EEFA7DE-3B80-48A9-BF03-E0BAE0C78E07}" v="9" dt="2021-10-04T23:32:27.488"/>
    <p1510:client id="{A189FF8D-AF1B-4949-A7CB-82C7041B69AE}" v="52" dt="2021-10-05T01:13:00.927"/>
    <p1510:client id="{A7F455D4-3422-EC42-A41D-0B8352E77C65}" v="124" dt="2021-10-05T20:29:49.157"/>
    <p1510:client id="{CB13EBC7-DD7B-4142-A664-DCEF76D01C52}" v="4" dt="2021-10-04T23:53:19.575"/>
    <p1510:client id="{D35E8E10-AB59-4F7F-91C4-E51FE4DF5B03}" v="64" dt="2021-10-06T00:22:55.227"/>
    <p1510:client id="{EAB8579C-ED13-EF4D-9083-1860F9422D66}" v="1211" dt="2021-10-05T21:01:13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55C98-EC86-F845-B9B4-2EF8F8FCC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C0D6E6-F1F0-2143-A751-39A76A202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7FDC3-000B-EC48-BE87-5B639500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92BCC-A7BB-8841-8C11-22F049BD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CCEC-55F5-B148-84C4-5791B990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9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BD4C5-9BDA-5F49-94FF-BDB49301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1BB8A8-F9A0-084A-808E-6C9397854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F49C5-2ED4-AE4E-90E0-901514FD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A2E6D-2AB5-E347-861A-34E1A44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63378E-C505-7B48-B9FD-2A3FF5B8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98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638C44-B045-7647-8952-542639624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807B3-5384-C04F-ADBF-3DF876644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68923D-6127-B64E-9309-9EDC6AB4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DFA92C-BCD9-DD4D-8DC9-D2702C3D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A228E8-6E01-7345-A7B0-3BE53D43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7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E1DA7-D847-A94C-B790-04AD81AB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47449-701E-5E4D-8785-6F20FFAA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B0772-D172-EC4D-9287-026E25EB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5C089-75A6-C848-B922-E25D036A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73A1B-9CDC-D945-83EF-DC8C394B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25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D3E6-404F-9548-8FDC-BDE6A8D9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6AB557-A770-EC46-9ADA-6DB031A4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8AD99-CE7C-2C4C-B99E-6282D64A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D5CA4-9742-D24A-AFA2-A4AC9FB5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5FA57-F2FF-7445-B4BF-D5AC22DE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6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2CEFF-14D2-F94A-B25B-A67806A3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4B2B2-57B2-1D41-B6C0-B6C6542E0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82B6D5-05ED-1743-89E4-09031DC2A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1C059-CB97-EC49-AA58-451A895C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E92246-36CC-CC48-AB1B-A0159CB2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72437-7351-844F-90F6-BBFCABD2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65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197-A324-D24B-9052-10E5A963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EB409-A09B-CC46-9602-DE627C54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299394-8DD3-D04B-8F4E-FDE7B5BF3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D3B31-B0BB-6645-9003-1D0360C29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E61221-C788-144A-9D18-EA41C6F84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C3833F-937A-FF40-AB3E-DB9CA23A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B4A33D-6ACA-1B4F-9D72-CBB163EF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308E4F-EC0B-524E-B1EE-53FC16B1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37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DE7A2-37CE-E740-8794-F02FFF33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6760B3-F325-ED44-940F-C54850C1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3B5CF1-9F90-3143-AAB9-FCD7D249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0D6C78-6B2B-1449-ACBD-6E7BADA0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92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ACEC0C-E6A4-4D49-BEEE-4438EAE1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E7B4D5-BCC1-D744-BA1F-047B9D24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520931-B34A-2547-9164-05D304AD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5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3482E-877F-114D-93CF-F94E89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C9065-EDFE-044F-9974-D1B5F116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B41CBC-F410-8044-8533-A469660B7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6B49FA-4ACD-734D-93C1-FB2465A6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54B6E0-9EBA-B64F-A058-0289AB52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A28C50-6FC0-7D48-B2FE-F36DF91E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40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DB45B-40E9-204B-80D9-586B3D7A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20BC69-75CD-B54A-866F-3530924D8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1FA842-2A7E-2F4D-AFEB-9A04AFEC9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C15771-131E-ED46-B017-B08082FC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5D8E5-B3CD-D047-8138-35E96BCE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8215-295E-6C45-85F7-2280C4C8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26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8E8C4F-5820-4942-A6D2-95CFD22C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B0758-3942-7943-AB9C-32FA07E99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8A809-FF65-0A4B-8B19-FB4EEC08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C1E8-A5EC-C444-BFDA-4A3019609F5A}" type="datetimeFigureOut">
              <a:rPr kumimoji="1" lang="zh-CN" altLang="en-US" smtClean="0"/>
              <a:t>2021/10/4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49AB3-5896-4040-8578-62E25F1E2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16EDD-13CC-9042-978B-E5C15CEDF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0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mputerhope.com/doserror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内容占位符 6" descr="图片包含 文本&#10;&#10;描述已自动生成">
            <a:extLst>
              <a:ext uri="{FF2B5EF4-FFF2-40B4-BE49-F238E27FC236}">
                <a16:creationId xmlns:a16="http://schemas.microsoft.com/office/drawing/2014/main" id="{C8C41256-0BDE-524F-8922-B173CAC28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14" b="3391"/>
          <a:stretch/>
        </p:blipFill>
        <p:spPr>
          <a:xfrm>
            <a:off x="20" y="1282"/>
            <a:ext cx="12791070" cy="6868353"/>
          </a:xfrm>
          <a:prstGeom prst="rect">
            <a:avLst/>
          </a:prstGeom>
        </p:spPr>
      </p:pic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0011826-886B-1346-BA6A-EF5F5900080E}"/>
              </a:ext>
            </a:extLst>
          </p:cNvPr>
          <p:cNvSpPr/>
          <p:nvPr/>
        </p:nvSpPr>
        <p:spPr>
          <a:xfrm rot="5400000">
            <a:off x="78827" y="-78827"/>
            <a:ext cx="7556938" cy="7714594"/>
          </a:xfrm>
          <a:prstGeom prst="rtTriangle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2BD4A2-B210-4945-B094-DF5BE69FE2D0}"/>
              </a:ext>
            </a:extLst>
          </p:cNvPr>
          <p:cNvSpPr txBox="1"/>
          <p:nvPr/>
        </p:nvSpPr>
        <p:spPr>
          <a:xfrm>
            <a:off x="110359" y="504208"/>
            <a:ext cx="645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6600">
                <a:latin typeface="Arial Rounded MT Bold" panose="020F0704030504030204" pitchFamily="34" charset="0"/>
              </a:rPr>
              <a:t>Stream and I/O Redirection</a:t>
            </a:r>
            <a:endParaRPr kumimoji="1" lang="zh-CN" altLang="en-US" sz="66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2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9CC-AA5E-403D-90FE-76E4B897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9" y="-230358"/>
            <a:ext cx="6789772" cy="2226212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rial Rounded MT Bold" panose="020F0704030504030204" pitchFamily="34" charset="0"/>
              </a:rPr>
              <a:t>Fixing a Standard Error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0D0B-D3F7-4DEA-A8A1-16768889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Arial Rounded MT Bold" panose="020F0704030504030204" pitchFamily="34" charset="0"/>
              </a:rPr>
              <a:t>Don’t panic </a:t>
            </a:r>
          </a:p>
          <a:p>
            <a:pPr marL="514350" indent="-514350">
              <a:buFont typeface="+mj-lt"/>
              <a:buAutoNum type="arabicPeriod"/>
            </a:pPr>
            <a:endParaRPr lang="en-US" sz="2200">
              <a:latin typeface="Arial Rounded MT Bold" panose="020F07040305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Arial Rounded MT Bold" panose="020F0704030504030204" pitchFamily="34" charset="0"/>
              </a:rPr>
              <a:t>Read the error </a:t>
            </a:r>
          </a:p>
          <a:p>
            <a:pPr marL="514350" indent="-514350">
              <a:buFont typeface="+mj-lt"/>
              <a:buAutoNum type="arabicPeriod"/>
            </a:pPr>
            <a:endParaRPr lang="en-US" sz="2200">
              <a:latin typeface="Arial Rounded MT Bold" panose="020F07040305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Arial Rounded MT Bold" panose="020F0704030504030204" pitchFamily="34" charset="0"/>
              </a:rPr>
              <a:t>Google if not easily fixable </a:t>
            </a:r>
          </a:p>
          <a:p>
            <a:endParaRPr lang="en-US" sz="2200"/>
          </a:p>
          <a:p>
            <a:pPr marL="0" indent="0">
              <a:buNone/>
            </a:pPr>
            <a:r>
              <a:rPr lang="en-US" sz="2200" b="1" i="1"/>
              <a:t>When in doubt Ctrl-c gets you out (then esc)</a:t>
            </a:r>
          </a:p>
        </p:txBody>
      </p:sp>
      <p:pic>
        <p:nvPicPr>
          <p:cNvPr id="3074" name="Picture 2" descr="Don&amp;#39;t Panic! | Healthy UNH">
            <a:extLst>
              <a:ext uri="{FF2B5EF4-FFF2-40B4-BE49-F238E27FC236}">
                <a16:creationId xmlns:a16="http://schemas.microsoft.com/office/drawing/2014/main" id="{726B5770-FF80-44AC-A260-0859FD30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373" y="1180858"/>
            <a:ext cx="5458968" cy="51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8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Arial Rounded MT Bold" panose="020F0704030504030204" pitchFamily="34" charset="0"/>
                <a:ea typeface="等线 Light"/>
                <a:cs typeface="Times"/>
              </a:rPr>
              <a:t>Streams and Redirection with </a:t>
            </a:r>
            <a:r>
              <a:rPr lang="en-US" altLang="zh-CN" err="1">
                <a:latin typeface="Arial Rounded MT Bold" panose="020F0704030504030204" pitchFamily="34" charset="0"/>
                <a:ea typeface="等线 Light"/>
                <a:cs typeface="Times"/>
              </a:rPr>
              <a:t>csvkit</a:t>
            </a:r>
            <a:endParaRPr lang="en-US" altLang="zh-CN">
              <a:latin typeface="Arial Rounded MT Bold" panose="020F0704030504030204" pitchFamily="34" charset="0"/>
              <a:ea typeface="等线 Light"/>
              <a:cs typeface="Time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03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F551A-A668-4F4F-8974-56DB095B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8255"/>
            <a:ext cx="10515600" cy="1325563"/>
          </a:xfrm>
        </p:spPr>
        <p:txBody>
          <a:bodyPr/>
          <a:lstStyle/>
          <a:p>
            <a:r>
              <a:rPr lang="en" altLang="zh-CN">
                <a:latin typeface="Arial Rounded MT Bold" panose="020F0704030504030204" pitchFamily="34" charset="0"/>
              </a:rPr>
              <a:t>Streams and Redirection with </a:t>
            </a:r>
            <a:r>
              <a:rPr lang="en" altLang="zh-CN" err="1">
                <a:latin typeface="Arial Rounded MT Bold" panose="020F0704030504030204" pitchFamily="34" charset="0"/>
              </a:rPr>
              <a:t>csvkit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5B08FD68-B510-0144-831D-A510451B4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845" y="1142458"/>
            <a:ext cx="10515600" cy="5489500"/>
          </a:xfrm>
        </p:spPr>
      </p:pic>
    </p:spTree>
    <p:extLst>
      <p:ext uri="{BB962C8B-B14F-4D97-AF65-F5344CB8AC3E}">
        <p14:creationId xmlns:p14="http://schemas.microsoft.com/office/powerpoint/2010/main" val="18531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59D1E-5540-4248-A3C5-98A8FF23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-245775"/>
            <a:ext cx="10515600" cy="1299311"/>
          </a:xfrm>
        </p:spPr>
        <p:txBody>
          <a:bodyPr>
            <a:normAutofit/>
          </a:bodyPr>
          <a:lstStyle/>
          <a:p>
            <a:r>
              <a:rPr lang="en" altLang="zh-CN">
                <a:latin typeface="Arial Rounded MT Bold" panose="020F0704030504030204" pitchFamily="34" charset="0"/>
              </a:rPr>
              <a:t>Streams and Redirection with </a:t>
            </a:r>
            <a:r>
              <a:rPr lang="en" altLang="zh-CN" err="1">
                <a:latin typeface="Arial Rounded MT Bold" panose="020F0704030504030204" pitchFamily="34" charset="0"/>
              </a:rPr>
              <a:t>csvkit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774F8-29FE-2A45-B0CD-4C4DE76FD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09" y="713433"/>
            <a:ext cx="11363848" cy="5094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" altLang="zh-CN" sz="2000" err="1">
                <a:latin typeface="Courier New"/>
                <a:ea typeface="+mn-lt"/>
                <a:cs typeface="+mn-lt"/>
              </a:rPr>
              <a:t>csvcut</a:t>
            </a:r>
            <a:r>
              <a:rPr lang="en" altLang="zh-CN" sz="2000">
                <a:latin typeface="Courier New"/>
                <a:ea typeface="+mn-lt"/>
                <a:cs typeface="+mn-lt"/>
              </a:rPr>
              <a:t> -c 3 -e latin1 file.csv | tail +2 | sort |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uniq</a:t>
            </a:r>
            <a:r>
              <a:rPr lang="en" altLang="zh-CN" sz="2000">
                <a:latin typeface="Courier New"/>
                <a:ea typeface="+mn-lt"/>
                <a:cs typeface="+mn-lt"/>
              </a:rPr>
              <a:t> -c | sort -r -n | head -5 &gt; out.txt</a:t>
            </a:r>
            <a:endParaRPr lang="zh-CN" altLang="en-US" sz="2000">
              <a:latin typeface="Courier New"/>
              <a:ea typeface="+mn-lt"/>
              <a:cs typeface="+mn-lt"/>
            </a:endParaRPr>
          </a:p>
        </p:txBody>
      </p:sp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1D4337EE-6AE1-8140-94BA-69A08780A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26" t="78219"/>
          <a:stretch/>
        </p:blipFill>
        <p:spPr>
          <a:xfrm>
            <a:off x="8594062" y="2034926"/>
            <a:ext cx="3598147" cy="2062348"/>
          </a:xfrm>
          <a:prstGeom prst="rect">
            <a:avLst/>
          </a:prstGeom>
        </p:spPr>
      </p:pic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1756B22-8440-45EA-9ED3-D43CB964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887621"/>
            <a:ext cx="4464050" cy="2701758"/>
          </a:xfrm>
          <a:prstGeom prst="rect">
            <a:avLst/>
          </a:prstGeom>
        </p:spPr>
      </p:pic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555ACB1-04DD-462C-9EAB-C934922A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5325076"/>
            <a:ext cx="11550650" cy="64649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D31AAD8-6005-4B3F-AAA2-6287A31B44D0}"/>
              </a:ext>
            </a:extLst>
          </p:cNvPr>
          <p:cNvSpPr/>
          <p:nvPr/>
        </p:nvSpPr>
        <p:spPr>
          <a:xfrm>
            <a:off x="6667246" y="2704083"/>
            <a:ext cx="1371600" cy="8826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B0CC95-C2ED-4252-90A6-AC45A601264E}"/>
              </a:ext>
            </a:extLst>
          </p:cNvPr>
          <p:cNvSpPr/>
          <p:nvPr/>
        </p:nvSpPr>
        <p:spPr>
          <a:xfrm>
            <a:off x="9924796" y="5466332"/>
            <a:ext cx="349250" cy="3429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4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Arial Rounded MT Bold" panose="020F0704030504030204" pitchFamily="34" charset="0"/>
              </a:rPr>
              <a:t>Conclusion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21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Introduction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77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7CB7-5DEA-4D42-9835-B698F40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  <a:ea typeface="+mj-lt"/>
                <a:cs typeface="+mj-lt"/>
              </a:rPr>
              <a:t>Overview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3D3E2-6312-48C2-8DE1-6F1C9C1A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93" y="1796442"/>
            <a:ext cx="10938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Times" pitchFamily="2" charset="0"/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As data scientists, we spend a lot of time trying to understand and work with data.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>
              <a:latin typeface="Arial Rounded MT Bold" panose="020F0704030504030204" pitchFamily="34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• We need quick ways to preview data or make it easier to work with.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>
              <a:latin typeface="Arial Rounded MT Bold" panose="020F0704030504030204" pitchFamily="34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• Today, we will show you how we can be efficient using the terminal to quickly summarize data for us without having to write a python script or open </a:t>
            </a:r>
            <a:r>
              <a:rPr lang="en-US" err="1">
                <a:latin typeface="Arial Rounded MT Bold" panose="020F0704030504030204" pitchFamily="34" charset="0"/>
                <a:ea typeface="+mn-lt"/>
                <a:cs typeface="+mn-lt"/>
              </a:rPr>
              <a:t>jupyter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 notebook.</a:t>
            </a:r>
            <a:endParaRPr lang="en-US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>
              <a:latin typeface="Times" pitchFamily="2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7614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6AE5-6CF7-46B0-8B1E-22D4FF31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5" y="272214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Rounded MT Bold" panose="020F0704030504030204" pitchFamily="34" charset="0"/>
                <a:ea typeface="+mj-lt"/>
                <a:cs typeface="+mj-lt"/>
              </a:rPr>
              <a:t>Standard Input/Output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7CCC-68F5-4A68-B433-5A028A4F7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8" y="207264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Standard Input</a:t>
            </a:r>
            <a:endParaRPr lang="en-US" sz="2000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 lvl="1">
              <a:buNone/>
            </a:pPr>
            <a:r>
              <a:rPr lang="en-US">
                <a:latin typeface="Courier New"/>
                <a:ea typeface="+mn-lt"/>
                <a:cs typeface="+mn-lt"/>
              </a:rPr>
              <a:t>cat &lt; </a:t>
            </a:r>
            <a:r>
              <a:rPr lang="en-US" err="1">
                <a:latin typeface="Courier New"/>
                <a:ea typeface="+mn-lt"/>
                <a:cs typeface="+mn-lt"/>
              </a:rPr>
              <a:t>foo.txt</a:t>
            </a:r>
            <a:endParaRPr lang="en-US">
              <a:latin typeface="Courier New"/>
              <a:cs typeface="Courier New"/>
            </a:endParaRPr>
          </a:p>
          <a:p>
            <a:pPr>
              <a:buNone/>
            </a:pPr>
            <a:endParaRPr lang="en-US" sz="2000">
              <a:ea typeface="等线"/>
            </a:endParaRPr>
          </a:p>
          <a:p>
            <a:pPr>
              <a:buNone/>
            </a:pPr>
            <a:r>
              <a:rPr lang="en-US">
                <a:latin typeface="Times" pitchFamily="2" charset="0"/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Standard Output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 sz="2000">
              <a:ea typeface="等线"/>
            </a:endParaRPr>
          </a:p>
          <a:p>
            <a:pPr lvl="1">
              <a:buNone/>
            </a:pPr>
            <a:r>
              <a:rPr lang="en-US">
                <a:latin typeface="Courier New"/>
                <a:ea typeface="+mn-lt"/>
                <a:cs typeface="+mn-lt"/>
              </a:rPr>
              <a:t>ls &gt; </a:t>
            </a:r>
            <a:r>
              <a:rPr lang="en-US" err="1">
                <a:latin typeface="Courier New"/>
                <a:ea typeface="+mn-lt"/>
                <a:cs typeface="+mn-lt"/>
              </a:rPr>
              <a:t>bar.txt</a:t>
            </a:r>
            <a:endParaRPr lang="en-US" altLang="zh-CN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等线" panose="020F0502020204030204"/>
            </a:endParaRPr>
          </a:p>
          <a:p>
            <a:pPr marL="0" indent="0">
              <a:buNone/>
            </a:pPr>
            <a:endParaRPr lang="en-US" sz="2000">
              <a:ea typeface="等线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0E7806-A97E-4407-A227-0132E60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8"/>
            <a:ext cx="6019331" cy="24528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870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AE34-A7CC-F74A-86CB-89A063EB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1" y="144008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Arial Rounded MT Bold" panose="020F0704030504030204" pitchFamily="34" charset="0"/>
              </a:rPr>
              <a:t>Frequently used command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2EBE-A93E-4340-992A-A6567EDE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72"/>
            <a:ext cx="10515600" cy="470739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err="1">
                <a:latin typeface="Arial Rounded MT Bold" panose="020F0704030504030204" pitchFamily="34" charset="0"/>
              </a:rPr>
              <a:t>wc</a:t>
            </a:r>
            <a:r>
              <a:rPr kumimoji="1" lang="en-US" altLang="zh-CN">
                <a:latin typeface="Arial Rounded MT Bold" panose="020F0704030504030204" pitchFamily="34" charset="0"/>
              </a:rPr>
              <a:t> (word count)</a:t>
            </a:r>
          </a:p>
          <a:p>
            <a:pPr marL="0" indent="0">
              <a:buNone/>
            </a:pPr>
            <a:r>
              <a:rPr kumimoji="1" lang="en-US" altLang="zh-CN"/>
              <a:t>  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r>
              <a:rPr lang="en" altLang="zh-CN" sz="2000">
                <a:latin typeface="Times" pitchFamily="2" charset="0"/>
              </a:rPr>
              <a:t>            </a:t>
            </a:r>
          </a:p>
          <a:p>
            <a:pPr marL="0" indent="0">
              <a:buNone/>
            </a:pPr>
            <a:r>
              <a:rPr lang="en" altLang="zh-CN" sz="2000">
                <a:latin typeface="Times" pitchFamily="2" charset="0"/>
              </a:rPr>
              <a:t>                   # of lines    # of words   total bytes</a:t>
            </a:r>
            <a:endParaRPr lang="en" altLang="zh-CN" sz="2000" b="1"/>
          </a:p>
          <a:p>
            <a:pPr marL="0" indent="0">
              <a:buNone/>
            </a:pPr>
            <a:r>
              <a:rPr lang="en" altLang="zh-CN" sz="2000" b="1">
                <a:latin typeface="Times" pitchFamily="2" charset="0"/>
              </a:rPr>
              <a:t>             </a:t>
            </a:r>
            <a:endParaRPr kumimoji="1" lang="en-US" altLang="zh-CN">
              <a:latin typeface="Times" pitchFamily="2" charset="0"/>
            </a:endParaRPr>
          </a:p>
          <a:p>
            <a:r>
              <a:rPr kumimoji="1" lang="en-US" altLang="zh-CN">
                <a:latin typeface="Arial Rounded MT Bold" panose="020F0704030504030204" pitchFamily="34" charset="0"/>
              </a:rPr>
              <a:t>grep</a:t>
            </a:r>
            <a:r>
              <a:rPr kumimoji="1" lang="en-US" altLang="zh-CN">
                <a:latin typeface="Times" pitchFamily="2" charset="0"/>
              </a:rPr>
              <a:t> </a:t>
            </a:r>
          </a:p>
          <a:p>
            <a:pPr marL="0" indent="0">
              <a:buNone/>
            </a:pPr>
            <a:r>
              <a:rPr lang="en" altLang="zh-CN">
                <a:latin typeface="Times" pitchFamily="2" charset="0"/>
              </a:rPr>
              <a:t>search for string in lines/files</a:t>
            </a:r>
          </a:p>
          <a:p>
            <a:endParaRPr lang="en" altLang="zh-CN">
              <a:latin typeface="Times" pitchFamily="2" charset="0"/>
            </a:endParaRPr>
          </a:p>
          <a:p>
            <a:r>
              <a:rPr lang="en" altLang="zh-CN" b="1">
                <a:latin typeface="Arial Rounded MT Bold" panose="020F0704030504030204" pitchFamily="34" charset="0"/>
              </a:rPr>
              <a:t>|</a:t>
            </a:r>
            <a:r>
              <a:rPr lang="en" altLang="zh-CN">
                <a:latin typeface="Arial Rounded MT Bold" panose="020F0704030504030204" pitchFamily="34" charset="0"/>
              </a:rPr>
              <a:t> </a:t>
            </a:r>
          </a:p>
          <a:p>
            <a:pPr marL="0" indent="0">
              <a:buNone/>
            </a:pPr>
            <a:r>
              <a:rPr lang="en" altLang="zh-CN">
                <a:latin typeface="Times" pitchFamily="2" charset="0"/>
              </a:rPr>
              <a:t>pass the standard output of one program to the standard input of another program</a:t>
            </a:r>
          </a:p>
          <a:p>
            <a:endParaRPr lang="en" altLang="zh-CN">
              <a:latin typeface="Times" pitchFamily="2" charset="0"/>
            </a:endParaRPr>
          </a:p>
          <a:p>
            <a:pPr marL="0" indent="0">
              <a:buNone/>
            </a:pPr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12E86A-6FC5-1146-965C-DDEDDC892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" t="1" r="-158" b="4830"/>
          <a:stretch/>
        </p:blipFill>
        <p:spPr>
          <a:xfrm>
            <a:off x="1088989" y="1713457"/>
            <a:ext cx="6825344" cy="1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54B67-A1F0-3943-BD50-CDE26AB7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5" y="2621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200" err="1">
                <a:latin typeface="Arial Rounded MT Bold" panose="020F0704030504030204" pitchFamily="34" charset="0"/>
              </a:rPr>
              <a:t>output.csv</a:t>
            </a:r>
            <a:endParaRPr kumimoji="1" lang="zh-CN" altLang="en-US" sz="3200">
              <a:latin typeface="Arial Rounded MT Bold" panose="020F0704030504030204" pitchFamily="34" charset="0"/>
            </a:endParaRPr>
          </a:p>
        </p:txBody>
      </p:sp>
      <p:pic>
        <p:nvPicPr>
          <p:cNvPr id="25" name="内容占位符 24" descr="表格&#10;&#10;描述已自动生成">
            <a:extLst>
              <a:ext uri="{FF2B5EF4-FFF2-40B4-BE49-F238E27FC236}">
                <a16:creationId xmlns:a16="http://schemas.microsoft.com/office/drawing/2014/main" id="{3B7F0AE8-EE75-1F4D-85BB-87EB459A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634"/>
          <a:stretch/>
        </p:blipFill>
        <p:spPr>
          <a:xfrm>
            <a:off x="328195" y="1010506"/>
            <a:ext cx="9888273" cy="2270448"/>
          </a:xfr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C15172-33DB-A543-B220-E22AF19EAC37}"/>
              </a:ext>
            </a:extLst>
          </p:cNvPr>
          <p:cNvGrpSpPr/>
          <p:nvPr/>
        </p:nvGrpSpPr>
        <p:grpSpPr>
          <a:xfrm>
            <a:off x="290630" y="3429000"/>
            <a:ext cx="10515600" cy="1516063"/>
            <a:chOff x="290630" y="3429000"/>
            <a:chExt cx="10515600" cy="1516063"/>
          </a:xfrm>
        </p:grpSpPr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0974077-B509-394C-9B2D-2FB93AECCBD7}"/>
                </a:ext>
              </a:extLst>
            </p:cNvPr>
            <p:cNvSpPr txBox="1">
              <a:spLocks/>
            </p:cNvSpPr>
            <p:nvPr/>
          </p:nvSpPr>
          <p:spPr>
            <a:xfrm>
              <a:off x="290630" y="3429000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3200">
                  <a:latin typeface="Arial Rounded MT Bold" panose="020F0704030504030204" pitchFamily="34" charset="0"/>
                </a:rPr>
                <a:t>How many lines in this csv?</a:t>
              </a:r>
            </a:p>
            <a:p>
              <a:r>
                <a:rPr lang="en-US" altLang="zh-CN" sz="2000" err="1">
                  <a:latin typeface="Courier New"/>
                  <a:ea typeface="+mn-lt"/>
                  <a:cs typeface="+mn-lt"/>
                </a:rPr>
                <a:t>wc</a:t>
              </a:r>
              <a:r>
                <a:rPr lang="en-US" altLang="zh-CN" sz="2000">
                  <a:latin typeface="Courier New"/>
                  <a:ea typeface="+mn-lt"/>
                  <a:cs typeface="+mn-lt"/>
                </a:rPr>
                <a:t> </a:t>
              </a:r>
              <a:r>
                <a:rPr lang="en-US" altLang="zh-CN" sz="2000" err="1">
                  <a:latin typeface="Courier New"/>
                  <a:ea typeface="+mn-lt"/>
                  <a:cs typeface="+mn-lt"/>
                </a:rPr>
                <a:t>output.csv</a:t>
              </a:r>
              <a:endParaRPr lang="zh-CN" altLang="en-US" sz="2000">
                <a:latin typeface="Courier New"/>
                <a:ea typeface="+mn-lt"/>
                <a:cs typeface="+mn-lt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75F9137-EDD3-E64D-9B4E-AD688127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195" y="4564063"/>
              <a:ext cx="5295900" cy="381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8059836-FEAE-D54D-A585-A7DA32F84982}"/>
              </a:ext>
            </a:extLst>
          </p:cNvPr>
          <p:cNvGrpSpPr/>
          <p:nvPr/>
        </p:nvGrpSpPr>
        <p:grpSpPr>
          <a:xfrm>
            <a:off x="290630" y="3575822"/>
            <a:ext cx="10515600" cy="1369241"/>
            <a:chOff x="290630" y="3998505"/>
            <a:chExt cx="10515600" cy="1369241"/>
          </a:xfrm>
        </p:grpSpPr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0846A19C-8FD7-5745-AA20-3C5105239D24}"/>
                </a:ext>
              </a:extLst>
            </p:cNvPr>
            <p:cNvSpPr txBox="1">
              <a:spLocks/>
            </p:cNvSpPr>
            <p:nvPr/>
          </p:nvSpPr>
          <p:spPr>
            <a:xfrm>
              <a:off x="290630" y="399850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3200">
                  <a:latin typeface="Arial Rounded MT Bold" panose="020F0704030504030204" pitchFamily="34" charset="0"/>
                </a:rPr>
                <a:t>How many people in Sales department?</a:t>
              </a:r>
            </a:p>
            <a:p>
              <a:r>
                <a:rPr lang="en" altLang="zh-CN" sz="2000">
                  <a:latin typeface="Courier New"/>
                  <a:ea typeface="+mn-lt"/>
                  <a:cs typeface="+mn-lt"/>
                </a:rPr>
                <a:t>grep 'sales' </a:t>
              </a:r>
              <a:r>
                <a:rPr lang="en" altLang="zh-CN" sz="2000" err="1">
                  <a:latin typeface="Courier New"/>
                  <a:ea typeface="+mn-lt"/>
                  <a:cs typeface="+mn-lt"/>
                </a:rPr>
                <a:t>output.csv</a:t>
              </a:r>
              <a:r>
                <a:rPr lang="en" altLang="zh-CN" sz="2000">
                  <a:latin typeface="Courier New"/>
                  <a:ea typeface="+mn-lt"/>
                  <a:cs typeface="+mn-lt"/>
                </a:rPr>
                <a:t> | </a:t>
              </a:r>
              <a:r>
                <a:rPr lang="en" altLang="zh-CN" sz="2000" err="1">
                  <a:latin typeface="Courier New"/>
                  <a:ea typeface="+mn-lt"/>
                  <a:cs typeface="+mn-lt"/>
                </a:rPr>
                <a:t>wc</a:t>
              </a:r>
              <a:endParaRPr lang="en" altLang="zh-CN" sz="2000">
                <a:latin typeface="Courier New"/>
                <a:ea typeface="+mn-lt"/>
                <a:cs typeface="+mn-lt"/>
              </a:endParaRPr>
            </a:p>
            <a:p>
              <a:endParaRPr lang="zh-CN" altLang="en-US" sz="2000">
                <a:latin typeface="Courier New"/>
                <a:ea typeface="+mn-lt"/>
                <a:cs typeface="+mn-lt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48F2F01-9D59-E74B-BB94-3683EE6F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195" y="4986746"/>
              <a:ext cx="6515100" cy="381000"/>
            </a:xfrm>
            <a:prstGeom prst="rect">
              <a:avLst/>
            </a:prstGeom>
          </p:spPr>
        </p:pic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7A37B1D-53EC-1A4C-9002-0899884C9C39}"/>
              </a:ext>
            </a:extLst>
          </p:cNvPr>
          <p:cNvCxnSpPr>
            <a:stCxn id="34" idx="2"/>
          </p:cNvCxnSpPr>
          <p:nvPr/>
        </p:nvCxnSpPr>
        <p:spPr>
          <a:xfrm>
            <a:off x="4214950" y="4492138"/>
            <a:ext cx="914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BBBBB0-790F-554A-A329-31DB16B0E2BE}"/>
              </a:ext>
            </a:extLst>
          </p:cNvPr>
          <p:cNvGrpSpPr/>
          <p:nvPr/>
        </p:nvGrpSpPr>
        <p:grpSpPr>
          <a:xfrm>
            <a:off x="3585745" y="4141063"/>
            <a:ext cx="5295900" cy="2209911"/>
            <a:chOff x="3585745" y="4141063"/>
            <a:chExt cx="5295900" cy="2209911"/>
          </a:xfrm>
        </p:grpSpPr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3E007D6D-CB9D-7649-AA3B-8972CABFF345}"/>
                </a:ext>
              </a:extLst>
            </p:cNvPr>
            <p:cNvSpPr/>
            <p:nvPr/>
          </p:nvSpPr>
          <p:spPr>
            <a:xfrm>
              <a:off x="4005944" y="4141063"/>
              <a:ext cx="209006" cy="3510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003D78-9335-8944-AB33-03C8E8A6F345}"/>
                </a:ext>
              </a:extLst>
            </p:cNvPr>
            <p:cNvSpPr txBox="1"/>
            <p:nvPr/>
          </p:nvSpPr>
          <p:spPr>
            <a:xfrm>
              <a:off x="3585745" y="5427644"/>
              <a:ext cx="52959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>
                  <a:latin typeface="Times" pitchFamily="2" charset="0"/>
                </a:rPr>
                <a:t>passing the standard output of one program to the standard input of another program</a:t>
              </a:r>
            </a:p>
            <a:p>
              <a:endParaRPr kumimoji="1" lang="zh-CN" altLang="en-US"/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3E577393-5D16-2541-8068-8CB0A758E9A7}"/>
              </a:ext>
            </a:extLst>
          </p:cNvPr>
          <p:cNvSpPr txBox="1">
            <a:spLocks/>
          </p:cNvSpPr>
          <p:nvPr/>
        </p:nvSpPr>
        <p:spPr>
          <a:xfrm>
            <a:off x="290630" y="5357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>
                <a:latin typeface="Arial Rounded MT Bold" panose="020F0704030504030204" pitchFamily="34" charset="0"/>
              </a:rPr>
              <a:t>What if we want to save the result?</a:t>
            </a:r>
          </a:p>
          <a:p>
            <a:r>
              <a:rPr lang="en" altLang="zh-CN" sz="2000">
                <a:latin typeface="Courier New"/>
                <a:ea typeface="+mn-lt"/>
                <a:cs typeface="+mn-lt"/>
              </a:rPr>
              <a:t>grep 'sales'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output.csv</a:t>
            </a:r>
            <a:r>
              <a:rPr lang="en" altLang="zh-CN" sz="2000">
                <a:latin typeface="Courier New"/>
                <a:ea typeface="+mn-lt"/>
                <a:cs typeface="+mn-lt"/>
              </a:rPr>
              <a:t> |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wc</a:t>
            </a:r>
            <a:r>
              <a:rPr lang="en" altLang="zh-CN" sz="2000">
                <a:latin typeface="Courier New"/>
                <a:ea typeface="+mn-lt"/>
                <a:cs typeface="+mn-lt"/>
              </a:rPr>
              <a:t> &gt;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result.txt</a:t>
            </a:r>
            <a:endParaRPr lang="en" altLang="zh-CN" sz="2000">
              <a:latin typeface="Courier New"/>
              <a:ea typeface="+mn-lt"/>
              <a:cs typeface="+mn-lt"/>
            </a:endParaRPr>
          </a:p>
          <a:p>
            <a:endParaRPr lang="zh-CN" altLang="en-US" sz="2000">
              <a:latin typeface="Courier New"/>
              <a:ea typeface="+mn-lt"/>
              <a:cs typeface="+mn-lt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D4FDCC9-D39A-C542-8847-5A831591C4B7}"/>
              </a:ext>
            </a:extLst>
          </p:cNvPr>
          <p:cNvCxnSpPr>
            <a:cxnSpLocks/>
          </p:cNvCxnSpPr>
          <p:nvPr/>
        </p:nvCxnSpPr>
        <p:spPr>
          <a:xfrm flipV="1">
            <a:off x="5029200" y="3262016"/>
            <a:ext cx="4061451" cy="531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1BE0645A-5C0A-4347-8DA5-914F612220E6}"/>
              </a:ext>
            </a:extLst>
          </p:cNvPr>
          <p:cNvSpPr/>
          <p:nvPr/>
        </p:nvSpPr>
        <p:spPr>
          <a:xfrm>
            <a:off x="229305" y="494506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>
                <a:latin typeface="Times" pitchFamily="2" charset="0"/>
              </a:rPr>
              <a:t> # of lines    # of words   total bytes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550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631A-D872-43CC-80F5-B90DB2509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2" y="1612557"/>
            <a:ext cx="5505448" cy="3547291"/>
          </a:xfrm>
        </p:spPr>
        <p:txBody>
          <a:bodyPr>
            <a:noAutofit/>
          </a:bodyPr>
          <a:lstStyle/>
          <a:p>
            <a:r>
              <a:rPr lang="en-US" sz="11500" b="1">
                <a:latin typeface="Chiller" panose="04020404031007020602" pitchFamily="82" charset="0"/>
              </a:rPr>
              <a:t>Standard</a:t>
            </a:r>
            <a:br>
              <a:rPr lang="en-US" sz="11500" b="1">
                <a:latin typeface="Chiller" panose="04020404031007020602" pitchFamily="82" charset="0"/>
              </a:rPr>
            </a:br>
            <a:r>
              <a:rPr lang="en-US" sz="11500" b="1">
                <a:latin typeface="Chiller" panose="04020404031007020602" pitchFamily="82" charset="0"/>
              </a:rPr>
              <a:t> Error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8D806B5-D155-4E62-8E84-76074426D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/>
          <a:stretch/>
        </p:blipFill>
        <p:spPr bwMode="auto">
          <a:xfrm>
            <a:off x="7115176" y="115194"/>
            <a:ext cx="4948226" cy="66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mmand Prompt Custom Code Error - Stack Overflow">
            <a:extLst>
              <a:ext uri="{FF2B5EF4-FFF2-40B4-BE49-F238E27FC236}">
                <a16:creationId xmlns:a16="http://schemas.microsoft.com/office/drawing/2014/main" id="{7857E7CB-23E4-44C0-B7BB-EDD2E10B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342" y="1075509"/>
            <a:ext cx="2734218" cy="107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0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B71A-E72E-4EF6-B9ED-B56A23B9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23" y="216887"/>
            <a:ext cx="10515600" cy="1325563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What is standard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C199B-A0F0-42EF-852A-86B13665D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273" y="3872540"/>
            <a:ext cx="4800600" cy="266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B6DAB-DBCA-436E-B730-F311BB5D1884}"/>
              </a:ext>
            </a:extLst>
          </p:cNvPr>
          <p:cNvSpPr txBox="1"/>
          <p:nvPr/>
        </p:nvSpPr>
        <p:spPr>
          <a:xfrm>
            <a:off x="107603" y="3361978"/>
            <a:ext cx="6904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Rounded MT Bold" panose="020F0704030504030204" pitchFamily="34" charset="0"/>
              </a:rPr>
              <a:t>Is the third place for file output also known as STDERR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Rounded MT Bold" panose="020F0704030504030204" pitchFamily="34" charset="0"/>
              </a:rPr>
              <a:t>It is a stream independent of input and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Rounded MT Bold" panose="020F0704030504030204" pitchFamily="34" charset="0"/>
              </a:rPr>
              <a:t>Default error output device</a:t>
            </a:r>
          </a:p>
          <a:p>
            <a:endParaRPr lang="en-US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Rounded MT Bold" panose="020F0704030504030204" pitchFamily="34" charset="0"/>
              </a:rPr>
              <a:t>Defaults to the screen or device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A56EE-788E-4466-8125-667B154E8BCA}"/>
              </a:ext>
            </a:extLst>
          </p:cNvPr>
          <p:cNvSpPr/>
          <p:nvPr/>
        </p:nvSpPr>
        <p:spPr>
          <a:xfrm>
            <a:off x="8587721" y="5280855"/>
            <a:ext cx="148336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quidward Looking Out the Window | Know Your Meme">
            <a:extLst>
              <a:ext uri="{FF2B5EF4-FFF2-40B4-BE49-F238E27FC236}">
                <a16:creationId xmlns:a16="http://schemas.microsoft.com/office/drawing/2014/main" id="{1EB47C65-EA5A-49F7-94A1-81432E60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263" y="1387790"/>
            <a:ext cx="3677537" cy="21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7512A0-3E04-412F-BC0C-E46A10ADADD5}"/>
              </a:ext>
            </a:extLst>
          </p:cNvPr>
          <p:cNvSpPr/>
          <p:nvPr/>
        </p:nvSpPr>
        <p:spPr>
          <a:xfrm>
            <a:off x="7833337" y="1276429"/>
            <a:ext cx="149624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</a:t>
            </a:r>
          </a:p>
          <a:p>
            <a:pPr algn="ctr"/>
            <a:r>
              <a:rPr lang="en-US" sz="2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5874A-7580-AE4F-AF49-406377C6D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95" r="26950" b="14163"/>
          <a:stretch/>
        </p:blipFill>
        <p:spPr>
          <a:xfrm>
            <a:off x="137833" y="2085145"/>
            <a:ext cx="7386710" cy="9938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2770D-4A4E-FD4F-BA83-FCE072EDE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-14312" b="23102"/>
          <a:stretch/>
        </p:blipFill>
        <p:spPr>
          <a:xfrm>
            <a:off x="107604" y="1418810"/>
            <a:ext cx="7539369" cy="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66A4-219C-4D96-92E1-F70A2648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156989"/>
            <a:ext cx="10515600" cy="1325563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How to interpret Standard error?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79CF7-47A4-498B-ABCF-6CB4BC9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7" y="1505529"/>
            <a:ext cx="2234505" cy="475672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B155CC2-AE5B-4E19-8FBA-AA1C407BDCCA}"/>
              </a:ext>
            </a:extLst>
          </p:cNvPr>
          <p:cNvSpPr/>
          <p:nvPr/>
        </p:nvSpPr>
        <p:spPr>
          <a:xfrm>
            <a:off x="3851563" y="1694362"/>
            <a:ext cx="4112030" cy="1431636"/>
          </a:xfrm>
          <a:prstGeom prst="borderCallout1">
            <a:avLst>
              <a:gd name="adj1" fmla="val 21558"/>
              <a:gd name="adj2" fmla="val -269"/>
              <a:gd name="adj3" fmla="val 108472"/>
              <a:gd name="adj4" fmla="val -318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FEC20-C831-4B64-8D82-12C09672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68" y="1607736"/>
            <a:ext cx="4112029" cy="1518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6074A0-FA0A-471C-8520-ED462573D913}"/>
              </a:ext>
            </a:extLst>
          </p:cNvPr>
          <p:cNvSpPr/>
          <p:nvPr/>
        </p:nvSpPr>
        <p:spPr>
          <a:xfrm>
            <a:off x="640080" y="3266902"/>
            <a:ext cx="1936865" cy="162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5EE02E86-5C65-4348-950F-9743B21BC8EA}"/>
              </a:ext>
            </a:extLst>
          </p:cNvPr>
          <p:cNvSpPr/>
          <p:nvPr/>
        </p:nvSpPr>
        <p:spPr>
          <a:xfrm>
            <a:off x="3851563" y="3429000"/>
            <a:ext cx="4112030" cy="1072662"/>
          </a:xfrm>
          <a:prstGeom prst="borderCallout1">
            <a:avLst>
              <a:gd name="adj1" fmla="val 22259"/>
              <a:gd name="adj2" fmla="val -513"/>
              <a:gd name="adj3" fmla="val 179091"/>
              <a:gd name="adj4" fmla="val -32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5781AC-BE30-498D-A811-9665BFDD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563" y="3429000"/>
            <a:ext cx="4112030" cy="10726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9E5792-8D2B-4517-898F-6861C14CA851}"/>
              </a:ext>
            </a:extLst>
          </p:cNvPr>
          <p:cNvSpPr/>
          <p:nvPr/>
        </p:nvSpPr>
        <p:spPr>
          <a:xfrm>
            <a:off x="640079" y="5352471"/>
            <a:ext cx="1936865" cy="162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E9D63-5FC7-459D-8C24-A7A265895A2D}"/>
              </a:ext>
            </a:extLst>
          </p:cNvPr>
          <p:cNvSpPr txBox="1"/>
          <p:nvPr/>
        </p:nvSpPr>
        <p:spPr>
          <a:xfrm>
            <a:off x="317984" y="630820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https://www.computerhope.com/doserror.html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459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Widescreen</PresentationFormat>
  <Paragraphs>70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Arial</vt:lpstr>
      <vt:lpstr>Arial Rounded MT Bold</vt:lpstr>
      <vt:lpstr>Chiller</vt:lpstr>
      <vt:lpstr>Courier New</vt:lpstr>
      <vt:lpstr>Times</vt:lpstr>
      <vt:lpstr>Office 主题​​</vt:lpstr>
      <vt:lpstr>PowerPoint Presentation</vt:lpstr>
      <vt:lpstr>Introduction</vt:lpstr>
      <vt:lpstr>Overview</vt:lpstr>
      <vt:lpstr>Standard Input/Output</vt:lpstr>
      <vt:lpstr>Frequently used command</vt:lpstr>
      <vt:lpstr>output.csv</vt:lpstr>
      <vt:lpstr>Standard  Error</vt:lpstr>
      <vt:lpstr>What is standard error?</vt:lpstr>
      <vt:lpstr>How to interpret Standard error?</vt:lpstr>
      <vt:lpstr>Fixing a Standard Error </vt:lpstr>
      <vt:lpstr>Streams and Redirection with csvkit</vt:lpstr>
      <vt:lpstr>Streams and Redirection with csvkit</vt:lpstr>
      <vt:lpstr>Streams and Redirection with csvkit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任 芷仪</dc:creator>
  <cp:lastModifiedBy>Jeff Ott</cp:lastModifiedBy>
  <cp:revision>1</cp:revision>
  <dcterms:created xsi:type="dcterms:W3CDTF">2021-10-04T22:19:49Z</dcterms:created>
  <dcterms:modified xsi:type="dcterms:W3CDTF">2021-10-06T00:49:50Z</dcterms:modified>
</cp:coreProperties>
</file>